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9" r:id="rId3"/>
    <p:sldId id="277" r:id="rId4"/>
    <p:sldId id="257" r:id="rId5"/>
    <p:sldId id="258" r:id="rId6"/>
    <p:sldId id="278" r:id="rId7"/>
    <p:sldId id="259" r:id="rId8"/>
    <p:sldId id="261" r:id="rId9"/>
    <p:sldId id="260" r:id="rId10"/>
    <p:sldId id="262" r:id="rId11"/>
    <p:sldId id="263" r:id="rId12"/>
    <p:sldId id="268" r:id="rId13"/>
    <p:sldId id="269" r:id="rId14"/>
    <p:sldId id="270" r:id="rId15"/>
    <p:sldId id="271" r:id="rId16"/>
    <p:sldId id="274" r:id="rId17"/>
    <p:sldId id="272" r:id="rId18"/>
    <p:sldId id="281" r:id="rId19"/>
    <p:sldId id="280" r:id="rId20"/>
    <p:sldId id="273" r:id="rId21"/>
    <p:sldId id="283" r:id="rId22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5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5FE6-BB62-40DF-AE2C-3B73D1197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CB903-F727-4EB7-B701-90256B589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1A5FC-B8BE-46A0-9F2B-C60F1D9A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0D18A-B751-4278-9A68-019C60C7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D7E12-653A-4EED-81BC-119E6274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0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B6568-4F60-4581-AFC1-A19AA8EB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AD9AF-608D-40A5-88D6-F23C2EAC1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E4817-372A-4CF5-B5F3-C6581F1DA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96F88-65EF-4AE0-961A-209016E5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776F6-0253-4EC9-AA00-40194BB9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9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FF469-BC7C-4A0F-88F7-9FA843A38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5FBA8-0E9F-4B18-91F6-89492BE01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F5629-9061-4DCD-83F7-C7713896F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BE7FA-BBE0-4F5B-ABC8-6C80F474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D9C5C-7867-4251-BD22-FEC28A81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7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8D914-5B8B-408E-808F-1A7FD7A51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F27AE-7D58-42A1-88C6-7214B7490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74E94-7F95-4ACC-86B0-C0B9C192F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5850A-837D-41F0-A6DC-229D620C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F094F-5AA6-4386-8E8A-A40159A3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C1332-3FCF-4A4A-827D-A9DB00C4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2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2EFA-2A2A-4B5D-B7F3-EC442515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C8578-9CA8-42DE-95C1-90BC2E878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73B82-909D-4C17-B026-BA91CBDEF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6E06D-0D7C-407C-8B8F-5D55C0AAD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C0C65-0692-4BE7-BD5B-8F0215A7F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7149E4-E702-4CEF-AF2D-454C97320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C9FED1-E49E-4668-80C0-0AA63638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6B631C-E6C2-4697-93F6-BA268745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9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F326-41C5-47BF-93CB-7351383B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E38C7C-9974-4138-98DA-5666518D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789584-845D-4C85-8FEA-B56ED9CA9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F1831-8732-40A7-A00C-28CA4F25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D383A-AE60-4E42-B5FC-0E8A71EA0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DBC06-F2C1-4C3A-B147-DFF6BBE1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FCD41-A52B-4604-80FC-61D52ADD9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28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7CC7-768A-48C3-B4A0-18715C244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B57C3-BD25-42ED-BCF3-C7EB4E5D1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83CD5-D7DC-404C-B7B8-CA45B192F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12200-8714-4727-8269-9B4F69D16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38E57-EE61-467F-9122-15256DC91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9870-A8EA-4FCA-9851-8B248340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4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D9FB-25AE-47A8-83DF-80FC4410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6D693-3254-41AC-A064-1890722DB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FF301-5A63-42EE-80F5-1F3D1E974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E635B-4019-4650-AF7B-AA234EBD7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1AD23-2F5E-4BD4-904B-E0C922DF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91DE8-370F-4325-B519-0EF3305B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16B9-8903-4EF0-93E5-D0D063AE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61CBF-F15A-4196-8E4A-66D661EED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61896-F63D-41DE-A73F-D0B903C0E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6F1F9-992A-4178-B18E-6547E60DA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E54E9-27EE-42AB-879B-0050A8807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B38701-2327-4F65-BAB4-09328FAD9E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CC7F-5485-4533-9B96-98AFDD98C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41D25-0D1D-47D0-8CCE-66C470A7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4A6CD-E44A-43B8-AEFA-40CB3BAA4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EECFD-6E46-4F43-BA84-4D3B090B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5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8597A7-0511-46D0-A03A-49EC0A75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E8043-9FA3-4ABB-9B8B-8482358D8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8601D-199D-48F0-9273-FAA27A180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B7968-79DE-4502-AFD7-374B0B3CD1A1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83D15-E902-475A-8A8C-E928194DE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5AC69-046F-4BC2-BC32-5C932725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B05E6-CBAA-4AE1-B86D-71AE33A75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305800" cy="1219200"/>
          </a:xfrm>
        </p:spPr>
        <p:txBody>
          <a:bodyPr/>
          <a:lstStyle/>
          <a:p>
            <a:r>
              <a:rPr lang="en-US" dirty="0"/>
              <a:t>The Seeds of Global Civilization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3699804"/>
            <a:ext cx="3962400" cy="2015196"/>
          </a:xfrm>
        </p:spPr>
        <p:txBody>
          <a:bodyPr/>
          <a:lstStyle/>
          <a:p>
            <a:r>
              <a:rPr lang="en-US" dirty="0"/>
              <a:t>AG 101: Ag &amp; The Modern World</a:t>
            </a:r>
          </a:p>
        </p:txBody>
      </p:sp>
      <p:pic>
        <p:nvPicPr>
          <p:cNvPr id="5" name="Picture 2" descr="http://t1.gstatic.com/images?q=tbn:ANd9GcTp6PpyGKfS5GDOGy1ig27S8zQQ3_BUrXUcTa1LuN47VoM9nq9xl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492575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3733800"/>
            <a:ext cx="8305800" cy="1981200"/>
          </a:xfrm>
        </p:spPr>
        <p:txBody>
          <a:bodyPr/>
          <a:lstStyle/>
          <a:p>
            <a:r>
              <a:rPr lang="en-US" sz="4000" dirty="0"/>
              <a:t>“The first farmer was the first man. All historic nobility rests on the possession and use of land.”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5791200"/>
            <a:ext cx="8305800" cy="1143000"/>
          </a:xfrm>
        </p:spPr>
        <p:txBody>
          <a:bodyPr/>
          <a:lstStyle/>
          <a:p>
            <a:r>
              <a:rPr lang="en-US" dirty="0">
                <a:latin typeface="+mj-lt"/>
              </a:rPr>
              <a:t>- Ralph Waldo Emerson</a:t>
            </a:r>
            <a:endParaRPr lang="en-US" i="1" dirty="0">
              <a:latin typeface="+mj-lt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57200" y="457200"/>
            <a:ext cx="8305800" cy="1981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lang="en-US" sz="48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</a:rPr>
              <a:t>“The discovery of Agriculture was the first big step toward a civilized life.”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81000" y="2438400"/>
            <a:ext cx="8305800" cy="1143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+mj-lt"/>
              </a:rPr>
              <a:t>- Arthur Keith</a:t>
            </a:r>
            <a:endParaRPr lang="en-US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981200"/>
          </a:xfrm>
        </p:spPr>
        <p:txBody>
          <a:bodyPr/>
          <a:lstStyle/>
          <a:p>
            <a:r>
              <a:rPr lang="en-US" sz="6000" dirty="0"/>
              <a:t>Agriculture</a:t>
            </a:r>
            <a:r>
              <a:rPr lang="en-US" sz="7200" dirty="0"/>
              <a:t> is…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9100" y="3352800"/>
            <a:ext cx="8305800" cy="1143000"/>
          </a:xfrm>
        </p:spPr>
        <p:txBody>
          <a:bodyPr>
            <a:normAutofit/>
          </a:bodyPr>
          <a:lstStyle/>
          <a:p>
            <a:r>
              <a:rPr lang="en-US" sz="2000" dirty="0"/>
              <a:t>the science, art, or practice of cultivating the soil, producing crops, and raising livestock and in varying degrees the preparation and marketing of the resulting products.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10,000 B.C. = Beginnings of Agriculture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386757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End of Ice Age</a:t>
            </a:r>
          </a:p>
          <a:p>
            <a:pPr lvl="1"/>
            <a:r>
              <a:rPr lang="en-US" sz="2800" dirty="0"/>
              <a:t>World became warmer and wetter</a:t>
            </a:r>
          </a:p>
          <a:p>
            <a:pPr lvl="1"/>
            <a:r>
              <a:rPr lang="en-US" sz="2800" dirty="0"/>
              <a:t>Climate Stabilized</a:t>
            </a:r>
          </a:p>
          <a:p>
            <a:pPr lvl="1"/>
            <a:r>
              <a:rPr lang="en-US" sz="2800" dirty="0"/>
              <a:t>CO2 levels increased</a:t>
            </a:r>
          </a:p>
          <a:p>
            <a:pPr lvl="2"/>
            <a:r>
              <a:rPr lang="en-US" sz="2800" dirty="0"/>
              <a:t>= increased plant productivity</a:t>
            </a:r>
          </a:p>
          <a:p>
            <a:pPr lvl="1"/>
            <a:r>
              <a:rPr lang="en-US" sz="2800" dirty="0"/>
              <a:t>Increase in Human Intelligence</a:t>
            </a:r>
          </a:p>
          <a:p>
            <a:r>
              <a:rPr lang="en-US" sz="2800" dirty="0"/>
              <a:t>These factors helped make agriculture possible at this point in time.</a:t>
            </a:r>
          </a:p>
        </p:txBody>
      </p:sp>
      <p:pic>
        <p:nvPicPr>
          <p:cNvPr id="7" name="Picture 2" descr="http://4.bp.blogspot.com/_HyyDHyAwI6k/SwlLxNpYwSI/AAAAAAAAHKw/ZCLNYFQK9_8/s1600/agriculture+h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981200"/>
            <a:ext cx="2518278" cy="1969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10,000 B.C.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63674"/>
            <a:ext cx="8229600" cy="5029200"/>
          </a:xfrm>
        </p:spPr>
        <p:txBody>
          <a:bodyPr>
            <a:noAutofit/>
          </a:bodyPr>
          <a:lstStyle/>
          <a:p>
            <a:r>
              <a:rPr lang="en-US" sz="2800" dirty="0"/>
              <a:t>Hunter/Gatherer Societies</a:t>
            </a:r>
          </a:p>
          <a:p>
            <a:r>
              <a:rPr lang="en-US" sz="2800" dirty="0"/>
              <a:t>The Fertile Crescent</a:t>
            </a:r>
          </a:p>
          <a:p>
            <a:pPr lvl="1"/>
            <a:r>
              <a:rPr lang="en-US" sz="2400" dirty="0"/>
              <a:t>SW Asia (present day Iraq/Iran)</a:t>
            </a:r>
          </a:p>
          <a:p>
            <a:pPr lvl="1"/>
            <a:r>
              <a:rPr lang="en-US" sz="2800" dirty="0"/>
              <a:t>“</a:t>
            </a:r>
            <a:r>
              <a:rPr lang="en-US" sz="2400" dirty="0"/>
              <a:t>Abu </a:t>
            </a:r>
            <a:r>
              <a:rPr lang="en-US" sz="2400" dirty="0" err="1"/>
              <a:t>Hureyra</a:t>
            </a:r>
            <a:r>
              <a:rPr lang="en-US" sz="2400" dirty="0"/>
              <a:t>” tribe = The world’s </a:t>
            </a:r>
            <a:r>
              <a:rPr lang="en-US" sz="2400" b="1" u="sng" dirty="0"/>
              <a:t>FIRST</a:t>
            </a:r>
            <a:r>
              <a:rPr lang="en-US" sz="2400" dirty="0"/>
              <a:t> farmers</a:t>
            </a:r>
            <a:endParaRPr lang="en-US" sz="2800" dirty="0"/>
          </a:p>
          <a:p>
            <a:pPr lvl="2"/>
            <a:r>
              <a:rPr lang="en-US" sz="2000" dirty="0"/>
              <a:t>Oldest evidence of agriculture/domestication</a:t>
            </a:r>
          </a:p>
          <a:p>
            <a:pPr lvl="1"/>
            <a:r>
              <a:rPr lang="en-US" sz="2400" dirty="0"/>
              <a:t>11,000 B.C. to 9,500 B.C. = tribe of gazelle hunters, gathered and ate 150+ species of plant (none cultivated)</a:t>
            </a:r>
          </a:p>
          <a:p>
            <a:pPr lvl="1"/>
            <a:r>
              <a:rPr lang="en-US" sz="2400" dirty="0"/>
              <a:t>Evidence of Farming Appears after 9500 B.C.</a:t>
            </a:r>
          </a:p>
          <a:p>
            <a:pPr lvl="2"/>
            <a:r>
              <a:rPr lang="en-US" sz="2000" dirty="0"/>
              <a:t>Excavation site along Euphrates River in present day Syria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0"/>
            <a:ext cx="2895600" cy="1905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Fertile Crescent</a:t>
            </a:r>
          </a:p>
        </p:txBody>
      </p:sp>
      <p:pic>
        <p:nvPicPr>
          <p:cNvPr id="4098" name="Picture 2" descr="http://www.public.iastate.edu/~cfford/fertile%20cresc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00964"/>
            <a:ext cx="5334001" cy="6256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7957" y="317309"/>
            <a:ext cx="8308086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17640" y="1447800"/>
            <a:ext cx="4267200" cy="3657600"/>
          </a:xfrm>
        </p:spPr>
        <p:txBody>
          <a:bodyPr>
            <a:noAutofit/>
          </a:bodyPr>
          <a:lstStyle/>
          <a:p>
            <a:r>
              <a:rPr lang="en-US" sz="2800" dirty="0"/>
              <a:t>9500 B.C. – Fertile Crescent</a:t>
            </a:r>
          </a:p>
          <a:p>
            <a:pPr lvl="1"/>
            <a:r>
              <a:rPr lang="en-US" sz="2400" dirty="0"/>
              <a:t>First signs of domesticated plants</a:t>
            </a:r>
          </a:p>
          <a:p>
            <a:pPr lvl="2"/>
            <a:r>
              <a:rPr lang="en-US" sz="2000" dirty="0"/>
              <a:t>Grasses cultivated for Grains = Wheat, Barley, Rice</a:t>
            </a:r>
          </a:p>
          <a:p>
            <a:pPr lvl="2"/>
            <a:r>
              <a:rPr lang="en-US" sz="2000" dirty="0"/>
              <a:t>Legumes cultivated for food, oil = Peas, Lentils, Beans</a:t>
            </a:r>
          </a:p>
          <a:p>
            <a:pPr lvl="2"/>
            <a:r>
              <a:rPr lang="en-US" sz="2000" dirty="0"/>
              <a:t>Root Vegetables = yams, taro root, sweet potato</a:t>
            </a:r>
          </a:p>
          <a:p>
            <a:pPr lvl="1">
              <a:buNone/>
            </a:pPr>
            <a:endParaRPr lang="en-US" sz="2400" dirty="0"/>
          </a:p>
          <a:p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35608"/>
            <a:ext cx="4059936" cy="4572000"/>
          </a:xfrm>
        </p:spPr>
        <p:txBody>
          <a:bodyPr>
            <a:noAutofit/>
          </a:bodyPr>
          <a:lstStyle/>
          <a:p>
            <a:r>
              <a:rPr lang="en-US" sz="2800" dirty="0"/>
              <a:t>9000 B.C. – Evidence of farming</a:t>
            </a:r>
          </a:p>
          <a:p>
            <a:pPr lvl="1"/>
            <a:r>
              <a:rPr lang="en-US" sz="2400" dirty="0"/>
              <a:t>Farming township</a:t>
            </a:r>
          </a:p>
          <a:p>
            <a:pPr lvl="2"/>
            <a:r>
              <a:rPr lang="en-US" sz="2400" dirty="0"/>
              <a:t>Cultivated plants</a:t>
            </a:r>
          </a:p>
          <a:p>
            <a:pPr lvl="3"/>
            <a:r>
              <a:rPr lang="en-US" sz="2000" dirty="0"/>
              <a:t>Wheat, barley, rye, lentils, chickpeas...</a:t>
            </a:r>
          </a:p>
          <a:p>
            <a:pPr lvl="2"/>
            <a:r>
              <a:rPr lang="en-US" sz="2400" dirty="0"/>
              <a:t>Tribe still hunted gazelle</a:t>
            </a:r>
          </a:p>
          <a:p>
            <a:pPr lvl="2"/>
            <a:r>
              <a:rPr lang="en-US" sz="2400" dirty="0"/>
              <a:t>Diet became primarily plant-based </a:t>
            </a:r>
          </a:p>
          <a:p>
            <a:endParaRPr lang="en-US" sz="2800" dirty="0"/>
          </a:p>
        </p:txBody>
      </p:sp>
      <p:pic>
        <p:nvPicPr>
          <p:cNvPr id="17410" name="Picture 2" descr="http://www.comp-archaeology.org/DomesticatedCerealGrainCAWE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800600"/>
            <a:ext cx="3373988" cy="1962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733800"/>
          </a:xfrm>
        </p:spPr>
        <p:txBody>
          <a:bodyPr>
            <a:noAutofit/>
          </a:bodyPr>
          <a:lstStyle/>
          <a:p>
            <a:r>
              <a:rPr lang="en-US" sz="2800" dirty="0"/>
              <a:t>Why Farm?</a:t>
            </a:r>
          </a:p>
          <a:p>
            <a:pPr lvl="1"/>
            <a:r>
              <a:rPr lang="en-US" sz="2400" dirty="0"/>
              <a:t>Was NOT healthier than Hunter/Gatherer diet</a:t>
            </a:r>
          </a:p>
          <a:p>
            <a:pPr lvl="1"/>
            <a:r>
              <a:rPr lang="en-US" sz="2400" dirty="0"/>
              <a:t>But…Farming feeds more people</a:t>
            </a:r>
          </a:p>
          <a:p>
            <a:pPr lvl="2"/>
            <a:r>
              <a:rPr lang="en-US" sz="2000" dirty="0"/>
              <a:t>Takes 10 sq. miles to feel 1 hunter/gatherer (H/G)</a:t>
            </a:r>
          </a:p>
          <a:p>
            <a:pPr lvl="2"/>
            <a:r>
              <a:rPr lang="en-US" sz="2000" dirty="0"/>
              <a:t>Same 10 sq. miles can feed 100+ people</a:t>
            </a:r>
          </a:p>
          <a:p>
            <a:pPr lvl="1"/>
            <a:r>
              <a:rPr lang="en-US" sz="2400" dirty="0"/>
              <a:t>When H/Gs began to stay in one place longer…</a:t>
            </a:r>
          </a:p>
          <a:p>
            <a:pPr lvl="2"/>
            <a:r>
              <a:rPr lang="en-US" sz="2000" dirty="0"/>
              <a:t>Population increased</a:t>
            </a:r>
          </a:p>
          <a:p>
            <a:pPr lvl="2"/>
            <a:r>
              <a:rPr lang="en-US" sz="2000" dirty="0"/>
              <a:t>Traveled less and less</a:t>
            </a:r>
          </a:p>
          <a:p>
            <a:pPr lvl="2"/>
            <a:r>
              <a:rPr lang="en-US" sz="2000" dirty="0"/>
              <a:t>Settlements appeared</a:t>
            </a:r>
          </a:p>
          <a:p>
            <a:pPr lvl="2"/>
            <a:r>
              <a:rPr lang="en-US" sz="2000" dirty="0"/>
              <a:t>Thus farming began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82867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54163"/>
            <a:ext cx="4191000" cy="4572000"/>
          </a:xfrm>
        </p:spPr>
        <p:txBody>
          <a:bodyPr>
            <a:noAutofit/>
          </a:bodyPr>
          <a:lstStyle/>
          <a:p>
            <a:r>
              <a:rPr lang="en-US" sz="2800" dirty="0"/>
              <a:t>First Domesticated Animals:</a:t>
            </a:r>
          </a:p>
          <a:p>
            <a:pPr lvl="1"/>
            <a:r>
              <a:rPr lang="en-US" sz="2400" dirty="0"/>
              <a:t>Approx. 10,000 B.C.</a:t>
            </a:r>
          </a:p>
          <a:p>
            <a:pPr lvl="2"/>
            <a:r>
              <a:rPr lang="en-US" sz="2000" dirty="0"/>
              <a:t>Dogs, Pigs, Geese &amp; Ducks</a:t>
            </a:r>
          </a:p>
          <a:p>
            <a:pPr lvl="2"/>
            <a:endParaRPr lang="en-US" sz="2800" dirty="0"/>
          </a:p>
          <a:p>
            <a:r>
              <a:rPr lang="en-US" sz="2800" dirty="0"/>
              <a:t>First Domesticated Livestock:</a:t>
            </a:r>
          </a:p>
          <a:p>
            <a:pPr lvl="1"/>
            <a:r>
              <a:rPr lang="en-US" sz="2400" dirty="0"/>
              <a:t>Began in Fertile Crescent</a:t>
            </a:r>
          </a:p>
          <a:p>
            <a:pPr lvl="1"/>
            <a:r>
              <a:rPr lang="en-US" sz="2400" dirty="0"/>
              <a:t>10,000 B.C. = Goats</a:t>
            </a:r>
          </a:p>
          <a:p>
            <a:pPr lvl="1"/>
            <a:r>
              <a:rPr lang="en-US" sz="2400" dirty="0"/>
              <a:t>9,000 B.C. = Sheep</a:t>
            </a:r>
          </a:p>
          <a:p>
            <a:pPr lvl="1"/>
            <a:r>
              <a:rPr lang="en-US" sz="2400" dirty="0"/>
              <a:t>6,000 B.C. = Cattle</a:t>
            </a:r>
          </a:p>
          <a:p>
            <a:pPr lvl="1"/>
            <a:endParaRPr lang="en-US" sz="2400" dirty="0"/>
          </a:p>
          <a:p>
            <a:pPr lvl="1"/>
            <a:endParaRPr lang="en-US" sz="2800" dirty="0"/>
          </a:p>
        </p:txBody>
      </p:sp>
      <p:pic>
        <p:nvPicPr>
          <p:cNvPr id="16388" name="Picture 4" descr="http://www.comp-archaeology.org/AnimalDomesticWildCattleSheepPigCAWE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471" y="2209800"/>
            <a:ext cx="4286250" cy="2925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8600"/>
            <a:ext cx="82105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7391400" cy="3578870"/>
          </a:xfrm>
        </p:spPr>
        <p:txBody>
          <a:bodyPr>
            <a:noAutofit/>
          </a:bodyPr>
          <a:lstStyle/>
          <a:p>
            <a:r>
              <a:rPr lang="en-US" sz="2800" dirty="0"/>
              <a:t>Why Domesticate Goats &amp; Sheep First?</a:t>
            </a:r>
          </a:p>
          <a:p>
            <a:pPr lvl="1"/>
            <a:r>
              <a:rPr lang="en-US" sz="2400" dirty="0"/>
              <a:t>Herbivores = cheaper to feed vs. Carnivores</a:t>
            </a:r>
          </a:p>
          <a:p>
            <a:pPr lvl="1"/>
            <a:r>
              <a:rPr lang="en-US" sz="2400" dirty="0"/>
              <a:t>Grow quickly</a:t>
            </a:r>
          </a:p>
          <a:p>
            <a:pPr lvl="1"/>
            <a:r>
              <a:rPr lang="en-US" sz="2400" dirty="0"/>
              <a:t>Breed in captivity</a:t>
            </a:r>
          </a:p>
          <a:p>
            <a:pPr lvl="1"/>
            <a:r>
              <a:rPr lang="en-US" sz="2400" dirty="0"/>
              <a:t>Easy to handle</a:t>
            </a:r>
          </a:p>
          <a:p>
            <a:pPr lvl="1"/>
            <a:r>
              <a:rPr lang="en-US" sz="2400" dirty="0"/>
              <a:t>“Gregarious”</a:t>
            </a:r>
          </a:p>
          <a:p>
            <a:pPr lvl="2"/>
            <a:r>
              <a:rPr lang="en-US" sz="2400" dirty="0"/>
              <a:t>= live in groups</a:t>
            </a:r>
          </a:p>
          <a:p>
            <a:pPr lvl="1"/>
            <a:r>
              <a:rPr lang="en-US" sz="2400" dirty="0"/>
              <a:t>Herding instinct</a:t>
            </a:r>
          </a:p>
          <a:p>
            <a:pPr lvl="2"/>
            <a:r>
              <a:rPr lang="en-US" sz="2400" dirty="0"/>
              <a:t>Follow a leader</a:t>
            </a:r>
          </a:p>
          <a:p>
            <a:endParaRPr lang="en-US" sz="2800" dirty="0"/>
          </a:p>
        </p:txBody>
      </p:sp>
      <p:pic>
        <p:nvPicPr>
          <p:cNvPr id="5" name="Picture 2" descr="http://www.neurotranscendence.com/wp-content/uploads/goat_he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819400"/>
            <a:ext cx="4010249" cy="3008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8600"/>
            <a:ext cx="82105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5389" y="1538923"/>
            <a:ext cx="7886700" cy="3322637"/>
          </a:xfrm>
        </p:spPr>
        <p:txBody>
          <a:bodyPr>
            <a:normAutofit/>
          </a:bodyPr>
          <a:lstStyle/>
          <a:p>
            <a:r>
              <a:rPr lang="en-US" sz="2800" dirty="0"/>
              <a:t>The Global Spread of Agriculture:</a:t>
            </a:r>
          </a:p>
          <a:p>
            <a:pPr lvl="1"/>
            <a:r>
              <a:rPr lang="en-US" sz="2400" dirty="0"/>
              <a:t>Geographic expansion outward from Fertile Crescent, or…</a:t>
            </a:r>
          </a:p>
          <a:p>
            <a:pPr lvl="1"/>
            <a:r>
              <a:rPr lang="en-US" sz="2400" dirty="0"/>
              <a:t>H/G adopting existing methods of farming, or…</a:t>
            </a:r>
          </a:p>
          <a:p>
            <a:pPr lvl="1"/>
            <a:r>
              <a:rPr lang="en-US" sz="2400" dirty="0"/>
              <a:t>Others independently inventing their own forms of Agriculture</a:t>
            </a:r>
          </a:p>
          <a:p>
            <a:pPr lvl="2"/>
            <a:r>
              <a:rPr lang="en-US" sz="2400" dirty="0"/>
              <a:t>Those peoples isolated geographically (S. Africa, The Americas…)</a:t>
            </a:r>
          </a:p>
          <a:p>
            <a:pPr lvl="2"/>
            <a:r>
              <a:rPr lang="en-US" sz="2400" dirty="0"/>
              <a:t>Climatic differences in locations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25" y="247810"/>
            <a:ext cx="8286750" cy="1158874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06684"/>
            <a:ext cx="3886200" cy="2133599"/>
          </a:xfrm>
        </p:spPr>
        <p:txBody>
          <a:bodyPr>
            <a:noAutofit/>
          </a:bodyPr>
          <a:lstStyle/>
          <a:p>
            <a:r>
              <a:rPr lang="en-US" sz="2800" dirty="0"/>
              <a:t>8000 B.C.</a:t>
            </a:r>
          </a:p>
          <a:p>
            <a:pPr lvl="1"/>
            <a:r>
              <a:rPr lang="en-US" sz="2400" dirty="0"/>
              <a:t>Earliest evidence of farming in SW Asia</a:t>
            </a:r>
          </a:p>
          <a:p>
            <a:pPr lvl="1"/>
            <a:r>
              <a:rPr lang="en-US" sz="2400" dirty="0"/>
              <a:t>Early domesticated plants in Andes</a:t>
            </a:r>
          </a:p>
          <a:p>
            <a:pPr lvl="1"/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06684"/>
            <a:ext cx="3886200" cy="4351338"/>
          </a:xfrm>
        </p:spPr>
        <p:txBody>
          <a:bodyPr>
            <a:noAutofit/>
          </a:bodyPr>
          <a:lstStyle/>
          <a:p>
            <a:r>
              <a:rPr lang="en-US" sz="2800" dirty="0"/>
              <a:t>7000 B.C.</a:t>
            </a:r>
          </a:p>
          <a:p>
            <a:pPr lvl="1"/>
            <a:r>
              <a:rPr lang="en-US" sz="2400" dirty="0"/>
              <a:t>Rice and Millet domesticated in China</a:t>
            </a:r>
          </a:p>
          <a:p>
            <a:pPr lvl="1"/>
            <a:r>
              <a:rPr lang="en-US" sz="2400" dirty="0"/>
              <a:t>Evidence of gardens and drainage systems found at </a:t>
            </a:r>
            <a:r>
              <a:rPr lang="en-US" sz="2400" dirty="0" err="1"/>
              <a:t>Kuk</a:t>
            </a:r>
            <a:r>
              <a:rPr lang="en-US" sz="2400" dirty="0"/>
              <a:t> (Middle East)</a:t>
            </a:r>
          </a:p>
          <a:p>
            <a:pPr lvl="1"/>
            <a:r>
              <a:rPr lang="en-US" sz="2400" dirty="0"/>
              <a:t>Farming spread to Egypt and W. India</a:t>
            </a:r>
          </a:p>
          <a:p>
            <a:pPr lvl="1"/>
            <a:r>
              <a:rPr lang="en-US" sz="2400" dirty="0"/>
              <a:t>More evidence of domesticated sheep &amp; goats</a:t>
            </a:r>
          </a:p>
          <a:p>
            <a:pPr lvl="1">
              <a:buNone/>
            </a:pPr>
            <a:endParaRPr lang="en-US" sz="2800" dirty="0"/>
          </a:p>
        </p:txBody>
      </p:sp>
      <p:pic>
        <p:nvPicPr>
          <p:cNvPr id="6" name="Picture 2" descr="http://images.sciencedaily.com/2008/07/080716140918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" y="3429000"/>
            <a:ext cx="4495800" cy="3187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4800"/>
            <a:ext cx="81343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30363"/>
            <a:ext cx="3886200" cy="4351338"/>
          </a:xfrm>
        </p:spPr>
        <p:txBody>
          <a:bodyPr>
            <a:noAutofit/>
          </a:bodyPr>
          <a:lstStyle/>
          <a:p>
            <a:r>
              <a:rPr lang="en-US" sz="2800" dirty="0"/>
              <a:t>6000 B.C.</a:t>
            </a:r>
          </a:p>
          <a:p>
            <a:pPr lvl="1"/>
            <a:r>
              <a:rPr lang="en-US" sz="2400" dirty="0"/>
              <a:t>Farming appears in SE Europe</a:t>
            </a:r>
          </a:p>
          <a:p>
            <a:pPr lvl="1"/>
            <a:r>
              <a:rPr lang="en-US" sz="2400" dirty="0"/>
              <a:t>Herding/Farming in N. Africa</a:t>
            </a:r>
          </a:p>
          <a:p>
            <a:pPr lvl="1"/>
            <a:r>
              <a:rPr lang="en-US" sz="2400" dirty="0"/>
              <a:t>Fertile Crescent</a:t>
            </a:r>
          </a:p>
          <a:p>
            <a:pPr lvl="2"/>
            <a:r>
              <a:rPr lang="en-US" sz="2000" dirty="0"/>
              <a:t>More complex system</a:t>
            </a:r>
          </a:p>
          <a:p>
            <a:pPr lvl="2"/>
            <a:r>
              <a:rPr lang="en-US" sz="2000" dirty="0"/>
              <a:t>Grain-based Ag integrated with livestock production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447" y="1630363"/>
            <a:ext cx="3886200" cy="4351338"/>
          </a:xfrm>
        </p:spPr>
        <p:txBody>
          <a:bodyPr>
            <a:noAutofit/>
          </a:bodyPr>
          <a:lstStyle/>
          <a:p>
            <a:r>
              <a:rPr lang="en-US" sz="2800" dirty="0"/>
              <a:t>5000 B.C.</a:t>
            </a:r>
          </a:p>
          <a:p>
            <a:pPr lvl="1"/>
            <a:r>
              <a:rPr lang="en-US" sz="2400" dirty="0"/>
              <a:t>Cereal farming (Sorghum and Millet) in N. Africa and Sahara Desert</a:t>
            </a:r>
          </a:p>
          <a:p>
            <a:pPr lvl="2"/>
            <a:r>
              <a:rPr lang="en-US" sz="2000" dirty="0"/>
              <a:t>Farming took longer to catch on </a:t>
            </a:r>
          </a:p>
          <a:p>
            <a:pPr lvl="3"/>
            <a:r>
              <a:rPr lang="en-US" sz="2000" dirty="0"/>
              <a:t>Different climate</a:t>
            </a:r>
          </a:p>
          <a:p>
            <a:pPr lvl="3"/>
            <a:r>
              <a:rPr lang="en-US" sz="2000" dirty="0"/>
              <a:t>Methods and crops needed adjustment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228600"/>
            <a:ext cx="81343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4" y="1554163"/>
            <a:ext cx="38862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4000 B.C.</a:t>
            </a:r>
          </a:p>
          <a:p>
            <a:pPr lvl="1"/>
            <a:r>
              <a:rPr lang="en-US" sz="2400" dirty="0"/>
              <a:t>Farming in N. Europe</a:t>
            </a:r>
          </a:p>
          <a:p>
            <a:pPr lvl="2"/>
            <a:r>
              <a:rPr lang="en-US" sz="2000" dirty="0"/>
              <a:t>Expanded rapidly from Danube River basin</a:t>
            </a:r>
          </a:p>
          <a:p>
            <a:pPr lvl="2"/>
            <a:r>
              <a:rPr lang="en-US" sz="2000" dirty="0"/>
              <a:t>Rye, Oats</a:t>
            </a:r>
          </a:p>
          <a:p>
            <a:pPr lvl="1"/>
            <a:r>
              <a:rPr lang="en-US" sz="2400" dirty="0"/>
              <a:t>Ag arrives in Indian Subcontinent</a:t>
            </a:r>
          </a:p>
          <a:p>
            <a:pPr lvl="1"/>
            <a:r>
              <a:rPr lang="en-US" sz="2400" dirty="0"/>
              <a:t>Earliest known remains of corn</a:t>
            </a:r>
          </a:p>
          <a:p>
            <a:pPr lvl="1"/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54163"/>
            <a:ext cx="4210050" cy="4351338"/>
          </a:xfrm>
        </p:spPr>
        <p:txBody>
          <a:bodyPr>
            <a:noAutofit/>
          </a:bodyPr>
          <a:lstStyle/>
          <a:p>
            <a:r>
              <a:rPr lang="en-US" sz="2800" dirty="0"/>
              <a:t>3000 B.C.</a:t>
            </a:r>
          </a:p>
          <a:p>
            <a:pPr lvl="1"/>
            <a:r>
              <a:rPr lang="en-US" sz="2400" dirty="0"/>
              <a:t>Rice reaches SE Asia from S China</a:t>
            </a:r>
          </a:p>
          <a:p>
            <a:pPr lvl="1"/>
            <a:r>
              <a:rPr lang="en-US" sz="2400" dirty="0"/>
              <a:t>Egyptian Empire</a:t>
            </a:r>
          </a:p>
          <a:p>
            <a:pPr lvl="2"/>
            <a:r>
              <a:rPr lang="en-US" sz="2000" dirty="0"/>
              <a:t>Water from the annual flooding of the Nile River is used to irrigate fields</a:t>
            </a:r>
          </a:p>
          <a:p>
            <a:pPr lvl="3"/>
            <a:r>
              <a:rPr lang="en-US" sz="1800" dirty="0"/>
              <a:t>Allowed for development of sophisticated Ag system</a:t>
            </a:r>
          </a:p>
        </p:txBody>
      </p:sp>
      <p:pic>
        <p:nvPicPr>
          <p:cNvPr id="5" name="Picture 2" descr="http://www.thepharaohscode.com/blog/uploaded_images/farming-7634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572000"/>
            <a:ext cx="2687106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3464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280"/>
            <a:ext cx="7886700" cy="4351338"/>
          </a:xfrm>
        </p:spPr>
        <p:txBody>
          <a:bodyPr>
            <a:noAutofit/>
          </a:bodyPr>
          <a:lstStyle/>
          <a:p>
            <a:r>
              <a:rPr lang="en-US" sz="2800" dirty="0"/>
              <a:t>2000 B.C.</a:t>
            </a:r>
          </a:p>
          <a:p>
            <a:pPr lvl="1"/>
            <a:r>
              <a:rPr lang="en-US" sz="2400" dirty="0"/>
              <a:t>Agriculture reaches Sub-Saharan Africa</a:t>
            </a:r>
          </a:p>
          <a:p>
            <a:pPr lvl="2"/>
            <a:r>
              <a:rPr lang="en-US" sz="2000" dirty="0"/>
              <a:t>Sorghum, yams</a:t>
            </a:r>
          </a:p>
          <a:p>
            <a:pPr lvl="1"/>
            <a:r>
              <a:rPr lang="en-US" sz="2400" dirty="0"/>
              <a:t>The Americas:</a:t>
            </a:r>
          </a:p>
          <a:p>
            <a:pPr lvl="2"/>
            <a:r>
              <a:rPr lang="en-US" sz="2000" dirty="0"/>
              <a:t>Cut off from rest of the world</a:t>
            </a:r>
          </a:p>
          <a:p>
            <a:pPr lvl="2"/>
            <a:r>
              <a:rPr lang="en-US" sz="2000" dirty="0"/>
              <a:t>Had to domesticate their own crops</a:t>
            </a:r>
          </a:p>
          <a:p>
            <a:pPr lvl="3"/>
            <a:r>
              <a:rPr lang="en-US" sz="2000" dirty="0"/>
              <a:t>Maize</a:t>
            </a:r>
          </a:p>
          <a:p>
            <a:pPr lvl="3"/>
            <a:r>
              <a:rPr lang="en-US" sz="2000" dirty="0"/>
              <a:t>Potatoes</a:t>
            </a:r>
          </a:p>
          <a:p>
            <a:pPr lvl="3"/>
            <a:r>
              <a:rPr lang="en-US" sz="2000" dirty="0"/>
              <a:t>Both now among most important crops in the world today</a:t>
            </a:r>
            <a:endParaRPr lang="en-US" sz="2400" dirty="0"/>
          </a:p>
          <a:p>
            <a:pPr lvl="1"/>
            <a:r>
              <a:rPr lang="en-US" sz="2400" dirty="0"/>
              <a:t>Development of “Backed Blades”</a:t>
            </a:r>
          </a:p>
          <a:p>
            <a:pPr lvl="2"/>
            <a:r>
              <a:rPr lang="en-US" sz="2000" dirty="0"/>
              <a:t>Would eventually lead to invention of the PLOW</a:t>
            </a:r>
          </a:p>
          <a:p>
            <a:pPr lvl="3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179515"/>
            <a:ext cx="8286750" cy="1325563"/>
          </a:xfrm>
        </p:spPr>
        <p:txBody>
          <a:bodyPr>
            <a:normAutofit/>
          </a:bodyPr>
          <a:lstStyle/>
          <a:p>
            <a:r>
              <a:rPr lang="en-US" dirty="0"/>
              <a:t>10,000 B.C. – 4000 B.C : “The Great Transition”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295400"/>
            <a:ext cx="8286750" cy="5105400"/>
          </a:xfrm>
        </p:spPr>
        <p:txBody>
          <a:bodyPr>
            <a:noAutofit/>
          </a:bodyPr>
          <a:lstStyle/>
          <a:p>
            <a:r>
              <a:rPr lang="en-US" sz="2800" dirty="0"/>
              <a:t>1000 B.C.</a:t>
            </a:r>
          </a:p>
          <a:p>
            <a:pPr lvl="1"/>
            <a:r>
              <a:rPr lang="en-US" sz="2400" dirty="0"/>
              <a:t>Wet rice agriculture Korea &amp; Japan</a:t>
            </a:r>
          </a:p>
          <a:p>
            <a:pPr lvl="2"/>
            <a:r>
              <a:rPr lang="en-US" sz="2000" dirty="0"/>
              <a:t>Use of terraces to retain water</a:t>
            </a:r>
          </a:p>
          <a:p>
            <a:pPr lvl="1"/>
            <a:r>
              <a:rPr lang="en-US" sz="2400" dirty="0"/>
              <a:t>Establishment of Ag in N. American SW</a:t>
            </a:r>
          </a:p>
          <a:p>
            <a:pPr lvl="1"/>
            <a:r>
              <a:rPr lang="en-US" sz="2400" dirty="0"/>
              <a:t>Drained field Ag in Mexico</a:t>
            </a:r>
          </a:p>
          <a:p>
            <a:pPr lvl="1"/>
            <a:r>
              <a:rPr lang="en-US" sz="2400" dirty="0"/>
              <a:t>Specialized Ag spread to drier climates (dryland cultivation)</a:t>
            </a:r>
          </a:p>
          <a:p>
            <a:pPr lvl="2"/>
            <a:r>
              <a:rPr lang="en-US" sz="2000" dirty="0"/>
              <a:t>Allowed for fallow time to conserve soil moisture</a:t>
            </a:r>
          </a:p>
          <a:p>
            <a:pPr lvl="1"/>
            <a:r>
              <a:rPr lang="en-US" sz="2400" dirty="0"/>
              <a:t>Nile Delta water control practices</a:t>
            </a:r>
          </a:p>
          <a:p>
            <a:pPr lvl="1"/>
            <a:r>
              <a:rPr lang="en-US" sz="2400" dirty="0"/>
              <a:t>Mediterranean Ag of dry farming</a:t>
            </a:r>
          </a:p>
          <a:p>
            <a:pPr lvl="2"/>
            <a:r>
              <a:rPr lang="en-US" sz="2000" dirty="0"/>
              <a:t>Olive/grape/fig cultivation </a:t>
            </a:r>
            <a:r>
              <a:rPr lang="en-US" sz="2400" dirty="0"/>
              <a:t>on terraces</a:t>
            </a:r>
            <a:endParaRPr lang="en-US" sz="2800" dirty="0"/>
          </a:p>
          <a:p>
            <a:r>
              <a:rPr lang="en-US" sz="2800" dirty="0"/>
              <a:t>0 B.C./ 1 A.D.</a:t>
            </a:r>
          </a:p>
          <a:p>
            <a:pPr lvl="1"/>
            <a:r>
              <a:rPr lang="en-US" sz="2400" dirty="0"/>
              <a:t>Hopewell culture</a:t>
            </a:r>
          </a:p>
          <a:p>
            <a:pPr lvl="2"/>
            <a:r>
              <a:rPr lang="en-US" sz="2000" dirty="0"/>
              <a:t>First farmers in N. America</a:t>
            </a:r>
          </a:p>
          <a:p>
            <a:endParaRPr lang="en-US" sz="2800" dirty="0"/>
          </a:p>
        </p:txBody>
      </p:sp>
      <p:pic>
        <p:nvPicPr>
          <p:cNvPr id="6148" name="Picture 4" descr="http://www.agricultureinformation.com/mag/wp-content/uploads/2010/02/rice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8623" y="4390924"/>
            <a:ext cx="3049721" cy="21592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198437"/>
            <a:ext cx="7886700" cy="1325563"/>
          </a:xfrm>
        </p:spPr>
        <p:txBody>
          <a:bodyPr/>
          <a:lstStyle/>
          <a:p>
            <a:r>
              <a:rPr lang="en-US" dirty="0"/>
              <a:t>So What Does it All Mean?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4528" y="1524000"/>
            <a:ext cx="8229600" cy="4038600"/>
          </a:xfrm>
        </p:spPr>
        <p:txBody>
          <a:bodyPr>
            <a:normAutofit/>
          </a:bodyPr>
          <a:lstStyle/>
          <a:p>
            <a:r>
              <a:rPr lang="en-US" sz="2800" dirty="0"/>
              <a:t>Agriculture changed the world!</a:t>
            </a:r>
          </a:p>
          <a:p>
            <a:pPr lvl="1"/>
            <a:r>
              <a:rPr lang="en-US" sz="2400" dirty="0"/>
              <a:t>Altered the human diet (+/-)</a:t>
            </a:r>
          </a:p>
          <a:p>
            <a:pPr lvl="1"/>
            <a:r>
              <a:rPr lang="en-US" sz="2400" dirty="0"/>
              <a:t>Increased Food Production (+)</a:t>
            </a:r>
          </a:p>
          <a:p>
            <a:pPr lvl="2"/>
            <a:r>
              <a:rPr lang="en-US" sz="2000" dirty="0"/>
              <a:t>Lower Quality Nutrition (-) vs. H/G</a:t>
            </a:r>
          </a:p>
          <a:p>
            <a:pPr lvl="1"/>
            <a:r>
              <a:rPr lang="en-US" sz="2400" dirty="0"/>
              <a:t>Survival</a:t>
            </a:r>
          </a:p>
          <a:p>
            <a:pPr lvl="2"/>
            <a:r>
              <a:rPr lang="en-US" sz="2000" dirty="0"/>
              <a:t>Successfully growing enough food to eat and exchange for other necessities of life</a:t>
            </a:r>
          </a:p>
          <a:p>
            <a:pPr lvl="1"/>
            <a:r>
              <a:rPr lang="en-US" sz="2400" dirty="0"/>
              <a:t>Increased Population (+/-)</a:t>
            </a:r>
          </a:p>
          <a:p>
            <a:pPr lvl="1"/>
            <a:r>
              <a:rPr lang="en-US" sz="2400" dirty="0"/>
              <a:t>Increase in Infectious Diseases (-)</a:t>
            </a:r>
          </a:p>
          <a:p>
            <a:pPr lvl="2"/>
            <a:endParaRPr lang="en-US" sz="2400" dirty="0"/>
          </a:p>
          <a:p>
            <a:pPr lvl="1"/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Does it All Mean?? (cont.)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0"/>
            <a:ext cx="7715250" cy="4351338"/>
          </a:xfrm>
        </p:spPr>
        <p:txBody>
          <a:bodyPr>
            <a:noAutofit/>
          </a:bodyPr>
          <a:lstStyle/>
          <a:p>
            <a:pPr lvl="1"/>
            <a:r>
              <a:rPr lang="en-US" sz="2800" dirty="0"/>
              <a:t>Created Sedentary Lifestyle</a:t>
            </a:r>
          </a:p>
          <a:p>
            <a:pPr lvl="2"/>
            <a:r>
              <a:rPr lang="en-US" sz="2400" dirty="0"/>
              <a:t>Non-portable artifacts</a:t>
            </a:r>
          </a:p>
          <a:p>
            <a:pPr lvl="1"/>
            <a:r>
              <a:rPr lang="en-US" sz="2800" dirty="0"/>
              <a:t>First accumulation of “Wealth”</a:t>
            </a:r>
          </a:p>
          <a:p>
            <a:pPr lvl="2"/>
            <a:r>
              <a:rPr lang="en-US" sz="2400" dirty="0"/>
              <a:t>Allowed for non-productive members of society</a:t>
            </a:r>
          </a:p>
          <a:p>
            <a:pPr lvl="2"/>
            <a:r>
              <a:rPr lang="en-US" sz="2400" dirty="0"/>
              <a:t>Class system</a:t>
            </a:r>
          </a:p>
          <a:p>
            <a:pPr lvl="1"/>
            <a:r>
              <a:rPr lang="en-US" sz="2800" dirty="0"/>
              <a:t>Led to the birth of Governments</a:t>
            </a:r>
          </a:p>
          <a:p>
            <a:pPr lvl="1"/>
            <a:r>
              <a:rPr lang="en-US" sz="2800" dirty="0"/>
              <a:t>Has altered the Earth</a:t>
            </a:r>
          </a:p>
          <a:p>
            <a:pPr lvl="2"/>
            <a:r>
              <a:rPr lang="en-US" sz="2400" dirty="0"/>
              <a:t>Thousands of years of cultivation has altered Earth’s surface</a:t>
            </a:r>
          </a:p>
          <a:p>
            <a:pPr lvl="2"/>
            <a:r>
              <a:rPr lang="en-US" sz="2400" dirty="0"/>
              <a:t>Natural vegetation = rare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74637"/>
            <a:ext cx="7886700" cy="1325563"/>
          </a:xfrm>
        </p:spPr>
        <p:txBody>
          <a:bodyPr/>
          <a:lstStyle/>
          <a:p>
            <a:r>
              <a:rPr lang="en-US" dirty="0"/>
              <a:t>Agriculture Is…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4400550" cy="4365048"/>
          </a:xfrm>
        </p:spPr>
        <p:txBody>
          <a:bodyPr>
            <a:noAutofit/>
          </a:bodyPr>
          <a:lstStyle/>
          <a:p>
            <a:pPr marL="274320" lvl="1">
              <a:spcBef>
                <a:spcPts val="600"/>
              </a:spcBef>
            </a:pPr>
            <a:r>
              <a:rPr lang="en-US" sz="2800" dirty="0"/>
              <a:t>Not just Food Production:</a:t>
            </a:r>
          </a:p>
          <a:p>
            <a:pPr lvl="1"/>
            <a:r>
              <a:rPr lang="en-US" sz="2400" dirty="0"/>
              <a:t>Crops grown for fiber</a:t>
            </a:r>
          </a:p>
          <a:p>
            <a:pPr lvl="2"/>
            <a:r>
              <a:rPr lang="en-US" sz="2000" dirty="0"/>
              <a:t>Cotton</a:t>
            </a:r>
          </a:p>
          <a:p>
            <a:pPr lvl="1"/>
            <a:r>
              <a:rPr lang="en-US" sz="2400" dirty="0"/>
              <a:t>Beverages</a:t>
            </a:r>
          </a:p>
          <a:p>
            <a:pPr lvl="2"/>
            <a:r>
              <a:rPr lang="en-US" sz="2000" dirty="0"/>
              <a:t>Coffee, Tea</a:t>
            </a:r>
          </a:p>
          <a:p>
            <a:pPr lvl="1"/>
            <a:r>
              <a:rPr lang="en-US" sz="2400" dirty="0"/>
              <a:t>By-Products</a:t>
            </a:r>
          </a:p>
          <a:p>
            <a:pPr lvl="2"/>
            <a:r>
              <a:rPr lang="en-US" sz="2000" dirty="0"/>
              <a:t>Wool, Leather, Animal Pelts</a:t>
            </a:r>
          </a:p>
          <a:p>
            <a:pPr lvl="1"/>
            <a:r>
              <a:rPr lang="en-US" sz="2400" dirty="0"/>
              <a:t>Medicines</a:t>
            </a:r>
          </a:p>
          <a:p>
            <a:pPr lvl="1"/>
            <a:r>
              <a:rPr lang="en-US" sz="2400" dirty="0" err="1"/>
              <a:t>Agroforestry</a:t>
            </a:r>
            <a:endParaRPr lang="en-US" sz="2400" dirty="0"/>
          </a:p>
          <a:p>
            <a:pPr lvl="1"/>
            <a:r>
              <a:rPr lang="en-US" sz="2400" dirty="0"/>
              <a:t>Misc. Products</a:t>
            </a:r>
          </a:p>
          <a:p>
            <a:pPr lvl="2"/>
            <a:r>
              <a:rPr lang="en-US" sz="2000" dirty="0"/>
              <a:t>Rubber </a:t>
            </a:r>
          </a:p>
          <a:p>
            <a:pPr lvl="1"/>
            <a:r>
              <a:rPr lang="en-US" sz="2400" dirty="0"/>
              <a:t>+ much, much more!</a:t>
            </a:r>
          </a:p>
        </p:txBody>
      </p:sp>
      <p:pic>
        <p:nvPicPr>
          <p:cNvPr id="2050" name="Picture 2" descr="http://www.f-a-r-m.com/_images/photo-co-1.jpg"/>
          <p:cNvPicPr>
            <a:picLocks noChangeAspect="1" noChangeArrowheads="1"/>
          </p:cNvPicPr>
          <p:nvPr/>
        </p:nvPicPr>
        <p:blipFill rotWithShape="1">
          <a:blip r:embed="rId2" cstate="print"/>
          <a:srcRect l="8822" t="71977" r="48769" b="6179"/>
          <a:stretch/>
        </p:blipFill>
        <p:spPr bwMode="auto">
          <a:xfrm>
            <a:off x="5638800" y="3604419"/>
            <a:ext cx="2286001" cy="1570039"/>
          </a:xfrm>
          <a:prstGeom prst="rect">
            <a:avLst/>
          </a:prstGeom>
          <a:noFill/>
        </p:spPr>
      </p:pic>
      <p:pic>
        <p:nvPicPr>
          <p:cNvPr id="5" name="Picture 2" descr="http://www.f-a-r-m.com/_images/photo-co-1.jpg">
            <a:extLst>
              <a:ext uri="{FF2B5EF4-FFF2-40B4-BE49-F238E27FC236}">
                <a16:creationId xmlns:a16="http://schemas.microsoft.com/office/drawing/2014/main" id="{D9F9CE8C-B090-416A-95D8-A36FF049C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2083" t="48941" r="1620" b="28837"/>
          <a:stretch/>
        </p:blipFill>
        <p:spPr bwMode="auto">
          <a:xfrm>
            <a:off x="5829299" y="1600200"/>
            <a:ext cx="1905001" cy="121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19200"/>
          </a:xfrm>
        </p:spPr>
        <p:txBody>
          <a:bodyPr/>
          <a:lstStyle/>
          <a:p>
            <a:r>
              <a:rPr lang="en-US" dirty="0"/>
              <a:t>Agriculture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184" y="1219200"/>
            <a:ext cx="8839200" cy="4572000"/>
          </a:xfrm>
        </p:spPr>
        <p:txBody>
          <a:bodyPr>
            <a:normAutofit/>
          </a:bodyPr>
          <a:lstStyle/>
          <a:p>
            <a:pPr marL="560070" lvl="1" indent="-457200">
              <a:spcBef>
                <a:spcPts val="600"/>
              </a:spcBef>
            </a:pPr>
            <a:r>
              <a:rPr lang="en-US" sz="2800" dirty="0"/>
              <a:t>The </a:t>
            </a:r>
            <a:r>
              <a:rPr lang="en-US" sz="2800" b="1" dirty="0"/>
              <a:t>Most Important </a:t>
            </a:r>
            <a:r>
              <a:rPr lang="en-US" sz="2800" dirty="0"/>
              <a:t>economic change the world has ever seen</a:t>
            </a:r>
          </a:p>
          <a:p>
            <a:pPr marL="560070" lvl="1" indent="-457200">
              <a:spcBef>
                <a:spcPts val="600"/>
              </a:spcBef>
            </a:pPr>
            <a:r>
              <a:rPr lang="en-US" sz="2800" dirty="0"/>
              <a:t>The single most important occupation of people in the world</a:t>
            </a:r>
          </a:p>
          <a:p>
            <a:pPr marL="925830" lvl="2" indent="-457200">
              <a:spcBef>
                <a:spcPts val="600"/>
              </a:spcBef>
            </a:pPr>
            <a:r>
              <a:rPr lang="en-US" sz="2400" dirty="0"/>
              <a:t>50% of the world’s working population are employed in some form of Agriculture </a:t>
            </a:r>
          </a:p>
          <a:p>
            <a:pPr marL="560070" lvl="1" indent="-457200">
              <a:spcBef>
                <a:spcPts val="600"/>
              </a:spcBef>
            </a:pPr>
            <a:r>
              <a:rPr lang="en-US" sz="2800" dirty="0"/>
              <a:t>Utilizing 1,000+ species of plants and animals</a:t>
            </a:r>
          </a:p>
          <a:p>
            <a:pPr marL="925830" lvl="2" indent="-457200">
              <a:spcBef>
                <a:spcPts val="600"/>
              </a:spcBef>
            </a:pPr>
            <a:endParaRPr lang="en-US" sz="2800" dirty="0"/>
          </a:p>
          <a:p>
            <a:pPr marL="925830" lvl="2" indent="-457200">
              <a:spcBef>
                <a:spcPts val="600"/>
              </a:spcBef>
            </a:pPr>
            <a:endParaRPr lang="en-US" sz="2800" dirty="0"/>
          </a:p>
          <a:p>
            <a:pPr marL="925830" lvl="2" indent="-457200">
              <a:spcBef>
                <a:spcPts val="600"/>
              </a:spcBef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7170" name="Picture 2" descr="http://agricultureguide.org/wp-content/uploads/2009/05/fixed-agriculture-pictu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159377"/>
            <a:ext cx="5301733" cy="254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3900" y="1208342"/>
            <a:ext cx="7696200" cy="2387600"/>
          </a:xfrm>
        </p:spPr>
        <p:txBody>
          <a:bodyPr/>
          <a:lstStyle/>
          <a:p>
            <a:r>
              <a:rPr lang="en-US" sz="4000" dirty="0"/>
              <a:t>“Changes were encouraged, not indeed to the animal’s or plant’s own good, but to man’s use or fancy…”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- Charles Darwin,</a:t>
            </a:r>
          </a:p>
          <a:p>
            <a:r>
              <a:rPr lang="en-US" i="1" dirty="0"/>
              <a:t>Origin of Species</a:t>
            </a:r>
          </a:p>
        </p:txBody>
      </p:sp>
    </p:spTree>
    <p:extLst>
      <p:ext uri="{BB962C8B-B14F-4D97-AF65-F5344CB8AC3E}">
        <p14:creationId xmlns:p14="http://schemas.microsoft.com/office/powerpoint/2010/main" val="10185719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I.A : The Seeds of Global Civilization&amp;quot;&quot;/&gt;&lt;property id=&quot;20307&quot; value=&quot;256&quot;/&gt;&lt;/object&gt;&lt;object type=&quot;3&quot; unique_id=&quot;10026&quot;&gt;&lt;property id=&quot;20148&quot; value=&quot;5&quot;/&gt;&lt;property id=&quot;20300&quot; value=&quot;Slide 4 - &amp;quot;10,000 B.C. = Beginnings of Agriculture&amp;quot;&quot;/&gt;&lt;property id=&quot;20307&quot; value=&quot;257&quot;/&gt;&lt;/object&gt;&lt;object type=&quot;3&quot; unique_id=&quot;10039&quot;&gt;&lt;property id=&quot;20148&quot; value=&quot;5&quot;/&gt;&lt;property id=&quot;20300&quot; value=&quot;Slide 5 - &amp;quot;10,000 B.C. &amp;quot;&quot;/&gt;&lt;property id=&quot;20307&quot; value=&quot;258&quot;/&gt;&lt;/object&gt;&lt;object type=&quot;3&quot; unique_id=&quot;10055&quot;&gt;&lt;property id=&quot;20148&quot; value=&quot;5&quot;/&gt;&lt;property id=&quot;20300&quot; value=&quot;Slide 7 - &amp;quot;10,000 B.C. – 4000 B.C : &amp;#x0D;&amp;#x0A;“The Great Transition” &amp;quot;&quot;/&gt;&lt;property id=&quot;20307&quot; value=&quot;259&quot;/&gt;&lt;/object&gt;&lt;object type=&quot;3&quot; unique_id=&quot;10080&quot;&gt;&lt;property id=&quot;20148&quot; value=&quot;5&quot;/&gt;&lt;property id=&quot;20300&quot; value=&quot;Slide 8 - &amp;quot;10,000 B.C. – 4000 B.C : &amp;#x0D;&amp;#x0A;“The Great Transition” &amp;quot;&quot;/&gt;&lt;property id=&quot;20307&quot; value=&quot;261&quot;/&gt;&lt;/object&gt;&lt;object type=&quot;3&quot; unique_id=&quot;10081&quot;&gt;&lt;property id=&quot;20148&quot; value=&quot;5&quot;/&gt;&lt;property id=&quot;20300&quot; value=&quot;Slide 9 - &amp;quot;10,000 B.C. – 4000 B.C : &amp;#x0D;&amp;#x0A;“The Great Transition” &amp;quot;&quot;/&gt;&lt;property id=&quot;20307&quot; value=&quot;260&quot;/&gt;&lt;/object&gt;&lt;object type=&quot;3&quot; unique_id=&quot;10106&quot;&gt;&lt;property id=&quot;20148&quot; value=&quot;5&quot;/&gt;&lt;property id=&quot;20300&quot; value=&quot;Slide 10 - &amp;quot;10,000 B.C. – 4000 B.C : &amp;#x0D;&amp;#x0A;“The Great Transition” &amp;quot;&quot;/&gt;&lt;property id=&quot;20307&quot; value=&quot;262&quot;/&gt;&lt;/object&gt;&lt;object type=&quot;3&quot; unique_id=&quot;10278&quot;&gt;&lt;property id=&quot;20148&quot; value=&quot;5&quot;/&gt;&lt;property id=&quot;20300&quot; value=&quot;Slide 11 - &amp;quot;10,000 B.C. – 4000 B.C : &amp;#x0D;&amp;#x0A;“The Great Transition” &amp;quot;&quot;/&gt;&lt;property id=&quot;20307&quot; value=&quot;263&quot;/&gt;&lt;/object&gt;&lt;object type=&quot;3&quot; unique_id=&quot;10279&quot;&gt;&lt;property id=&quot;20148&quot; value=&quot;5&quot;/&gt;&lt;property id=&quot;20300&quot; value=&quot;Slide 12 - &amp;quot;10,000 B.C. – 4000 B.C : &amp;#x0D;&amp;#x0A;“The Great Transition” &amp;quot;&quot;/&gt;&lt;property id=&quot;20307&quot; value=&quot;268&quot;/&gt;&lt;/object&gt;&lt;object type=&quot;3&quot; unique_id=&quot;10280&quot;&gt;&lt;property id=&quot;20148&quot; value=&quot;5&quot;/&gt;&lt;property id=&quot;20300&quot; value=&quot;Slide 13 - &amp;quot;10,000 B.C. – 4000 B.C : &amp;#x0D;&amp;#x0A;“The Great Transition” &amp;quot;&quot;/&gt;&lt;property id=&quot;20307&quot; value=&quot;269&quot;/&gt;&lt;/object&gt;&lt;object type=&quot;3&quot; unique_id=&quot;10281&quot;&gt;&lt;property id=&quot;20148&quot; value=&quot;5&quot;/&gt;&lt;property id=&quot;20300&quot; value=&quot;Slide 14 - &amp;quot;10,000 B.C. – 4000 B.C : &amp;#x0D;&amp;#x0A;“The Great Transition” &amp;quot;&quot;/&gt;&lt;property id=&quot;20307&quot; value=&quot;270&quot;/&gt;&lt;/object&gt;&lt;object type=&quot;3&quot; unique_id=&quot;10282&quot;&gt;&lt;property id=&quot;20148&quot; value=&quot;5&quot;/&gt;&lt;property id=&quot;20300&quot; value=&quot;Slide 15 - &amp;quot;10,000 B.C. – 4000 B.C : &amp;#x0D;&amp;#x0A;“The Great Transition” &amp;quot;&quot;/&gt;&lt;property id=&quot;20307&quot; value=&quot;271&quot;/&gt;&lt;/object&gt;&lt;object type=&quot;3&quot; unique_id=&quot;10283&quot;&gt;&lt;property id=&quot;20148&quot; value=&quot;5&quot;/&gt;&lt;property id=&quot;20300&quot; value=&quot;Slide 16 - &amp;quot;10,000 B.C. – 4000 B.C : &amp;#x0D;&amp;#x0A;“The Great Transition” &amp;quot;&quot;/&gt;&lt;property id=&quot;20307&quot; value=&quot;274&quot;/&gt;&lt;/object&gt;&lt;object type=&quot;3&quot; unique_id=&quot;10286&quot;&gt;&lt;property id=&quot;20148&quot; value=&quot;5&quot;/&gt;&lt;property id=&quot;20300&quot; value=&quot;Slide 17 - &amp;quot;So What Does it All Mean??&amp;quot;&quot;/&gt;&lt;property id=&quot;20307&quot; value=&quot;272&quot;/&gt;&lt;/object&gt;&lt;object type=&quot;3&quot; unique_id=&quot;10287&quot;&gt;&lt;property id=&quot;20148&quot; value=&quot;5&quot;/&gt;&lt;property id=&quot;20300&quot; value=&quot;Slide 20 - &amp;quot;Agriculture Is…&amp;quot;&quot;/&gt;&lt;property id=&quot;20307&quot; value=&quot;273&quot;/&gt;&lt;/object&gt;&lt;object type=&quot;3&quot; unique_id=&quot;10345&quot;&gt;&lt;property id=&quot;20148&quot; value=&quot;5&quot;/&gt;&lt;property id=&quot;20300&quot; value=&quot;Slide 3 - &amp;quot;Agriculture is…&amp;quot;&quot;/&gt;&lt;property id=&quot;20307&quot; value=&quot;277&quot;/&gt;&lt;/object&gt;&lt;object type=&quot;3&quot; unique_id=&quot;10926&quot;&gt;&lt;property id=&quot;20148&quot; value=&quot;5&quot;/&gt;&lt;property id=&quot;20300&quot; value=&quot;Slide 2 - &amp;quot;“Changes were encouraged, not indeed to the animal’s or plant’s own good, but to man’s use of fancy…”&amp;quot;&quot;/&gt;&lt;property id=&quot;20307&quot; value=&quot;279&quot;/&gt;&lt;/object&gt;&lt;object type=&quot;3&quot; unique_id=&quot;10927&quot;&gt;&lt;property id=&quot;20148&quot; value=&quot;5&quot;/&gt;&lt;property id=&quot;20300&quot; value=&quot;Slide 6 - &amp;quot;The Fertile Crescent&amp;quot;&quot;/&gt;&lt;property id=&quot;20307&quot; value=&quot;278&quot;/&gt;&lt;/object&gt;&lt;object type=&quot;3&quot; unique_id=&quot;10988&quot;&gt;&lt;property id=&quot;20148&quot; value=&quot;5&quot;/&gt;&lt;property id=&quot;20300&quot; value=&quot;Slide 19 - &amp;quot;Agriculture Is…&amp;quot;&quot;/&gt;&lt;property id=&quot;20307&quot; value=&quot;280&quot;/&gt;&lt;/object&gt;&lt;object type=&quot;3&quot; unique_id=&quot;11052&quot;&gt;&lt;property id=&quot;20148&quot; value=&quot;5&quot;/&gt;&lt;property id=&quot;20300&quot; value=&quot;Slide 18 - &amp;quot;So What Does it All Mean?? (cont.)&amp;quot;&quot;/&gt;&lt;property id=&quot;20307&quot; value=&quot;281&quot;/&gt;&lt;/object&gt;&lt;/object&gt;&lt;/object&gt;&lt;/database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1187</Words>
  <Application>Microsoft Office PowerPoint</Application>
  <PresentationFormat>On-screen Show (4:3)</PresentationFormat>
  <Paragraphs>177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 2</vt:lpstr>
      <vt:lpstr>Office Theme</vt:lpstr>
      <vt:lpstr>The Seeds of Global Civilization</vt:lpstr>
      <vt:lpstr>“The first farmer was the first man. All historic nobility rests on the possession and use of land.”</vt:lpstr>
      <vt:lpstr>Agriculture is…</vt:lpstr>
      <vt:lpstr>10,000 B.C. = Beginnings of Agriculture</vt:lpstr>
      <vt:lpstr>10,000 B.C. </vt:lpstr>
      <vt:lpstr>The Fertile Crescent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10,000 B.C. – 4000 B.C : “The Great Transition” </vt:lpstr>
      <vt:lpstr>So What Does it All Mean?</vt:lpstr>
      <vt:lpstr>So What Does it All Mean?? (cont.)</vt:lpstr>
      <vt:lpstr>Agriculture Is…</vt:lpstr>
      <vt:lpstr>Agriculture Is…</vt:lpstr>
      <vt:lpstr>“Changes were encouraged, not indeed to the animal’s or plant’s own good, but to man’s use or fancy…”</vt:lpstr>
    </vt:vector>
  </TitlesOfParts>
  <Company>Cal Poly Pomona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I.A : The Seeds of Global Civilization</dc:title>
  <dc:creator>dmfarias</dc:creator>
  <cp:lastModifiedBy>Maggie Earle</cp:lastModifiedBy>
  <cp:revision>52</cp:revision>
  <dcterms:created xsi:type="dcterms:W3CDTF">2011-03-29T19:00:20Z</dcterms:created>
  <dcterms:modified xsi:type="dcterms:W3CDTF">2018-08-02T14:39:54Z</dcterms:modified>
</cp:coreProperties>
</file>